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AD1B5-622D-EB1B-3513-E6E1E0522427}" v="69" dt="2020-03-25T15:31:07.6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12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normAutofit fontScale="90000"/>
          </a:bodyPr>
          <a:lstStyle/>
          <a:p>
            <a:pPr defTabSz="490727">
              <a:defRPr sz="6719"/>
            </a:pPr>
            <a:r>
              <a:rPr sz="6700" dirty="0">
                <a:solidFill>
                  <a:schemeClr val="accent1">
                    <a:lumMod val="75000"/>
                  </a:schemeClr>
                </a:solidFill>
              </a:rPr>
              <a:t>Nassau County Museum</a:t>
            </a:r>
            <a:r>
              <a:rPr lang="en-US" sz="6700" dirty="0">
                <a:solidFill>
                  <a:schemeClr val="accent1">
                    <a:lumMod val="75000"/>
                  </a:schemeClr>
                </a:solidFill>
              </a:rPr>
              <a:t> of Art</a:t>
            </a:r>
          </a:p>
          <a:p>
            <a:pPr defTabSz="490727">
              <a:defRPr sz="6719"/>
            </a:pPr>
            <a:r>
              <a:rPr sz="6600" b="1" dirty="0">
                <a:solidFill>
                  <a:schemeClr val="accent1">
                    <a:lumMod val="75000"/>
                  </a:schemeClr>
                </a:solidFill>
              </a:rPr>
              <a:t>blue.</a:t>
            </a:r>
          </a:p>
        </p:txBody>
      </p:sp>
      <p:sp>
        <p:nvSpPr>
          <p:cNvPr id="120" name="Shape 120"/>
          <p:cNvSpPr>
            <a:spLocks noGrp="1"/>
          </p:cNvSpPr>
          <p:nvPr>
            <p:ph type="body" idx="1"/>
          </p:nvPr>
        </p:nvSpPr>
        <p:spPr>
          <a:prstGeom prst="rect">
            <a:avLst/>
          </a:prstGeom>
          <a:solidFill>
            <a:schemeClr val="accent1">
              <a:hueOff val="-136794"/>
              <a:satOff val="-2150"/>
              <a:lumOff val="15693"/>
            </a:schemeClr>
          </a:solidFill>
        </p:spPr>
        <p:txBody>
          <a:bodyPr/>
          <a:lstStyle/>
          <a:p>
            <a:pPr marL="0" indent="0">
              <a:buSzTx/>
              <a:buNone/>
            </a:pPr>
            <a:r>
              <a:rPr dirty="0"/>
              <a:t>Instead of visiting </a:t>
            </a:r>
            <a:r>
              <a:rPr lang="en-US" dirty="0"/>
              <a:t>NCMA</a:t>
            </a:r>
            <a:r>
              <a:rPr dirty="0"/>
              <a:t> with your class, we are bringing the Museum to you! </a:t>
            </a:r>
          </a:p>
          <a:p>
            <a:pPr marL="0" indent="0">
              <a:buSzTx/>
              <a:buNone/>
            </a:pPr>
            <a:r>
              <a:rPr dirty="0"/>
              <a:t>We have put together a series of art explorations using works from our current exhibition, which is all about the color blue. This one is about telling stories. We hope you enjoy it and can’t wait to see you in our galleries soon.</a:t>
            </a:r>
          </a:p>
          <a:p>
            <a:pPr marL="0" indent="0">
              <a:buSzTx/>
              <a:buNone/>
            </a:pPr>
            <a:r>
              <a:rPr dirty="0"/>
              <a:t>P.S. What’s YOUR favorite color?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pPr defTabSz="490727">
              <a:defRPr sz="6719"/>
            </a:pPr>
            <a:r>
              <a:rPr sz="6700" dirty="0">
                <a:solidFill>
                  <a:schemeClr val="accent1">
                    <a:lumMod val="75000"/>
                  </a:schemeClr>
                </a:solidFill>
              </a:rPr>
              <a:t>blue.</a:t>
            </a:r>
            <a:endParaRPr lang="en-US" sz="6700" dirty="0">
              <a:solidFill>
                <a:schemeClr val="accent1">
                  <a:lumMod val="75000"/>
                </a:schemeClr>
              </a:solidFill>
            </a:endParaRPr>
          </a:p>
          <a:p>
            <a:pPr defTabSz="490727">
              <a:defRPr sz="6719"/>
            </a:pPr>
            <a:r>
              <a:rPr sz="6700" dirty="0">
                <a:solidFill>
                  <a:schemeClr val="accent1">
                    <a:lumMod val="75000"/>
                  </a:schemeClr>
                </a:solidFill>
              </a:rPr>
              <a:t>storytelling</a:t>
            </a:r>
          </a:p>
        </p:txBody>
      </p:sp>
      <p:sp>
        <p:nvSpPr>
          <p:cNvPr id="123" name="Shape 123"/>
          <p:cNvSpPr>
            <a:spLocks noGrp="1"/>
          </p:cNvSpPr>
          <p:nvPr>
            <p:ph type="body" idx="1"/>
          </p:nvPr>
        </p:nvSpPr>
        <p:spPr>
          <a:xfrm>
            <a:off x="952500" y="2597150"/>
            <a:ext cx="11099800" cy="6286500"/>
          </a:xfrm>
          <a:prstGeom prst="rect">
            <a:avLst/>
          </a:prstGeom>
        </p:spPr>
        <p:txBody>
          <a:bodyPr/>
          <a:lstStyle/>
          <a:p>
            <a:pPr marL="0" indent="0">
              <a:buSzTx/>
              <a:buNone/>
              <a:defRPr sz="2600"/>
            </a:pPr>
            <a:r>
              <a:rPr dirty="0">
                <a:solidFill>
                  <a:schemeClr val="accent1">
                    <a:lumMod val="75000"/>
                  </a:schemeClr>
                </a:solidFill>
              </a:rPr>
              <a:t>The following three images all have a story to tell. You are going to tell it!</a:t>
            </a:r>
            <a:r>
              <a:rPr lang="en-US" dirty="0">
                <a:solidFill>
                  <a:schemeClr val="accent1">
                    <a:lumMod val="75000"/>
                  </a:schemeClr>
                </a:solidFill>
              </a:rPr>
              <a:t> </a:t>
            </a:r>
          </a:p>
          <a:p>
            <a:pPr marL="0" indent="0">
              <a:buSzTx/>
              <a:buNone/>
              <a:defRPr sz="2600"/>
            </a:pPr>
            <a:r>
              <a:rPr dirty="0">
                <a:solidFill>
                  <a:schemeClr val="accent1">
                    <a:lumMod val="75000"/>
                  </a:schemeClr>
                </a:solidFill>
              </a:rPr>
              <a:t>Choose one of the images and write a story, poem, or song, about what’s happening. Consider the colors, the action, the mood, the setting and what you think might happen next.</a:t>
            </a:r>
          </a:p>
          <a:p>
            <a:pPr marL="0" indent="0">
              <a:buSzTx/>
              <a:buNone/>
              <a:defRPr sz="2600"/>
            </a:pPr>
            <a:r>
              <a:rPr dirty="0">
                <a:solidFill>
                  <a:schemeClr val="accent1">
                    <a:lumMod val="75000"/>
                  </a:schemeClr>
                </a:solidFill>
              </a:rPr>
              <a:t>You can use the sentence starters, or the poetry activity on the next slide or you do your own thing. There are only right answers!</a:t>
            </a:r>
            <a:r>
              <a:rPr lang="en-US" dirty="0">
                <a:solidFill>
                  <a:schemeClr val="accent1">
                    <a:lumMod val="75000"/>
                  </a:schemeClr>
                </a:solidFill>
              </a:rPr>
              <a:t> </a:t>
            </a:r>
            <a:endParaRPr dirty="0">
              <a:solidFill>
                <a:schemeClr val="accent1">
                  <a:lumMod val="75000"/>
                </a:schemeClr>
              </a:solidFill>
            </a:endParaRPr>
          </a:p>
          <a:p>
            <a:pPr marL="0" indent="0">
              <a:buSzTx/>
              <a:buNone/>
              <a:defRPr sz="2600"/>
            </a:pPr>
            <a:r>
              <a:rPr dirty="0">
                <a:solidFill>
                  <a:schemeClr val="accent1">
                    <a:lumMod val="75000"/>
                  </a:schemeClr>
                </a:solidFill>
              </a:rPr>
              <a:t>Feel free to do it as a family-you could even try all 3!</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 name="Shape 125"/>
          <p:cNvSpPr>
            <a:spLocks noGrp="1"/>
          </p:cNvSpPr>
          <p:nvPr>
            <p:ph type="body" idx="1"/>
          </p:nvPr>
        </p:nvSpPr>
        <p:spPr>
          <a:xfrm>
            <a:off x="952500" y="630535"/>
            <a:ext cx="11099800" cy="8279160"/>
          </a:xfrm>
          <a:prstGeom prst="rect">
            <a:avLst/>
          </a:prstGeom>
        </p:spPr>
        <p:txBody>
          <a:bodyPr/>
          <a:lstStyle/>
          <a:p>
            <a:pPr marL="0" indent="0" defTabSz="303783">
              <a:spcBef>
                <a:spcPts val="2100"/>
              </a:spcBef>
              <a:buSzTx/>
              <a:buNone/>
              <a:defRPr sz="2600" u="sng"/>
            </a:pPr>
            <a:r>
              <a:rPr dirty="0">
                <a:solidFill>
                  <a:schemeClr val="accent1">
                    <a:lumMod val="75000"/>
                  </a:schemeClr>
                </a:solidFill>
              </a:rPr>
              <a:t>Story Starter</a:t>
            </a:r>
            <a:endParaRPr lang="en-US" dirty="0">
              <a:solidFill>
                <a:schemeClr val="accent1">
                  <a:lumMod val="75000"/>
                </a:schemeClr>
              </a:solidFill>
            </a:endParaRPr>
          </a:p>
          <a:p>
            <a:pPr marL="231140" indent="-231140" defTabSz="303783">
              <a:spcBef>
                <a:spcPts val="2100"/>
              </a:spcBef>
              <a:defRPr sz="1975"/>
            </a:pPr>
            <a:r>
              <a:rPr sz="1950" dirty="0">
                <a:solidFill>
                  <a:schemeClr val="accent1">
                    <a:lumMod val="75000"/>
                  </a:schemeClr>
                </a:solidFill>
              </a:rPr>
              <a:t>Once upon a time…</a:t>
            </a:r>
          </a:p>
          <a:p>
            <a:pPr marL="231140" indent="-231140" defTabSz="303783">
              <a:spcBef>
                <a:spcPts val="2100"/>
              </a:spcBef>
              <a:defRPr sz="1975"/>
            </a:pPr>
            <a:r>
              <a:rPr sz="1950" dirty="0">
                <a:solidFill>
                  <a:schemeClr val="accent1">
                    <a:lumMod val="75000"/>
                  </a:schemeClr>
                </a:solidFill>
              </a:rPr>
              <a:t>Every day…</a:t>
            </a:r>
          </a:p>
          <a:p>
            <a:pPr marL="231140" indent="-231140" defTabSz="303783">
              <a:spcBef>
                <a:spcPts val="2100"/>
              </a:spcBef>
              <a:defRPr sz="1975"/>
            </a:pPr>
            <a:r>
              <a:rPr sz="1950" dirty="0">
                <a:solidFill>
                  <a:schemeClr val="accent1">
                    <a:lumMod val="75000"/>
                  </a:schemeClr>
                </a:solidFill>
              </a:rPr>
              <a:t>Until one morning…</a:t>
            </a:r>
          </a:p>
          <a:p>
            <a:pPr marL="231140" indent="-231140" defTabSz="303783">
              <a:spcBef>
                <a:spcPts val="2100"/>
              </a:spcBef>
              <a:defRPr sz="1975"/>
            </a:pPr>
            <a:r>
              <a:rPr sz="1950" dirty="0">
                <a:solidFill>
                  <a:schemeClr val="accent1">
                    <a:lumMod val="75000"/>
                  </a:schemeClr>
                </a:solidFill>
              </a:rPr>
              <a:t>And it seemed strange because….</a:t>
            </a:r>
          </a:p>
          <a:p>
            <a:pPr marL="231140" indent="-231140" defTabSz="303783">
              <a:spcBef>
                <a:spcPts val="2100"/>
              </a:spcBef>
              <a:defRPr sz="1975"/>
            </a:pPr>
            <a:r>
              <a:rPr sz="1950" dirty="0">
                <a:solidFill>
                  <a:schemeClr val="accent1">
                    <a:lumMod val="75000"/>
                  </a:schemeClr>
                </a:solidFill>
              </a:rPr>
              <a:t>But then suddenly…</a:t>
            </a:r>
          </a:p>
          <a:p>
            <a:pPr marL="231140" indent="-231140" defTabSz="303783">
              <a:spcBef>
                <a:spcPts val="2100"/>
              </a:spcBef>
              <a:defRPr sz="1975"/>
            </a:pPr>
            <a:r>
              <a:rPr sz="1950" dirty="0">
                <a:solidFill>
                  <a:schemeClr val="accent1">
                    <a:lumMod val="75000"/>
                  </a:schemeClr>
                </a:solidFill>
              </a:rPr>
              <a:t>And because of that…</a:t>
            </a:r>
          </a:p>
          <a:p>
            <a:pPr marL="231140" indent="-231140" defTabSz="303783">
              <a:spcBef>
                <a:spcPts val="2100"/>
              </a:spcBef>
              <a:defRPr sz="1975"/>
            </a:pPr>
            <a:r>
              <a:rPr sz="1950" dirty="0">
                <a:solidFill>
                  <a:schemeClr val="accent1">
                    <a:lumMod val="75000"/>
                  </a:schemeClr>
                </a:solidFill>
              </a:rPr>
              <a:t>And because of that…</a:t>
            </a:r>
          </a:p>
          <a:p>
            <a:pPr marL="231140" indent="-231140" defTabSz="303783">
              <a:spcBef>
                <a:spcPts val="2100"/>
              </a:spcBef>
              <a:defRPr sz="1975"/>
            </a:pPr>
            <a:r>
              <a:rPr sz="1950" dirty="0">
                <a:solidFill>
                  <a:schemeClr val="accent1">
                    <a:lumMod val="75000"/>
                  </a:schemeClr>
                </a:solidFill>
              </a:rPr>
              <a:t>No one could have predicted that…</a:t>
            </a:r>
          </a:p>
          <a:p>
            <a:pPr marL="231140" indent="-231140" defTabSz="303783">
              <a:spcBef>
                <a:spcPts val="2100"/>
              </a:spcBef>
              <a:defRPr sz="1975"/>
            </a:pPr>
            <a:r>
              <a:rPr sz="1950" dirty="0">
                <a:solidFill>
                  <a:schemeClr val="accent1">
                    <a:lumMod val="75000"/>
                  </a:schemeClr>
                </a:solidFill>
              </a:rPr>
              <a:t>And ever since then…</a:t>
            </a:r>
          </a:p>
          <a:p>
            <a:pPr marL="0" indent="0" defTabSz="303783">
              <a:spcBef>
                <a:spcPts val="2100"/>
              </a:spcBef>
              <a:buSzTx/>
              <a:buNone/>
              <a:defRPr sz="1975"/>
            </a:pPr>
            <a:endParaRPr sz="1950" dirty="0">
              <a:solidFill>
                <a:schemeClr val="accent1">
                  <a:lumMod val="75000"/>
                </a:schemeClr>
              </a:solidFill>
            </a:endParaRPr>
          </a:p>
          <a:p>
            <a:pPr marL="0" indent="0" defTabSz="303783">
              <a:spcBef>
                <a:spcPts val="0"/>
              </a:spcBef>
              <a:buSzTx/>
              <a:buNone/>
              <a:defRPr sz="2600" u="sng"/>
            </a:pPr>
            <a:r>
              <a:rPr dirty="0">
                <a:solidFill>
                  <a:schemeClr val="accent1">
                    <a:lumMod val="75000"/>
                  </a:schemeClr>
                </a:solidFill>
              </a:rPr>
              <a:t>4 Line Poem</a:t>
            </a:r>
          </a:p>
          <a:p>
            <a:pPr marL="0" indent="0" defTabSz="303783">
              <a:spcBef>
                <a:spcPts val="0"/>
              </a:spcBef>
              <a:buSzTx/>
              <a:buNone/>
              <a:defRPr sz="1040"/>
            </a:pPr>
            <a:endParaRPr sz="1000" dirty="0">
              <a:solidFill>
                <a:schemeClr val="accent1">
                  <a:lumMod val="75000"/>
                </a:schemeClr>
              </a:solidFill>
            </a:endParaRPr>
          </a:p>
          <a:p>
            <a:pPr marL="0" indent="0" defTabSz="303783">
              <a:spcBef>
                <a:spcPts val="0"/>
              </a:spcBef>
              <a:buSzTx/>
              <a:buNone/>
              <a:defRPr sz="1975"/>
            </a:pPr>
            <a:r>
              <a:rPr sz="1950" dirty="0">
                <a:solidFill>
                  <a:schemeClr val="accent1">
                    <a:lumMod val="75000"/>
                  </a:schemeClr>
                </a:solidFill>
              </a:rPr>
              <a:t>Line #1: Give the work a one word title</a:t>
            </a:r>
          </a:p>
          <a:p>
            <a:pPr marL="0" indent="0" defTabSz="303783">
              <a:spcBef>
                <a:spcPts val="0"/>
              </a:spcBef>
              <a:buSzTx/>
              <a:buNone/>
              <a:defRPr sz="1975"/>
            </a:pPr>
            <a:r>
              <a:rPr sz="1950" dirty="0">
                <a:solidFill>
                  <a:schemeClr val="accent1">
                    <a:lumMod val="75000"/>
                  </a:schemeClr>
                </a:solidFill>
              </a:rPr>
              <a:t>Line#2: 4 word action phrase (“Blowing in the wind”)</a:t>
            </a:r>
          </a:p>
          <a:p>
            <a:pPr marL="0" indent="0" defTabSz="303783">
              <a:spcBef>
                <a:spcPts val="0"/>
              </a:spcBef>
              <a:buSzTx/>
              <a:buNone/>
              <a:defRPr sz="1975"/>
            </a:pPr>
            <a:r>
              <a:rPr sz="1950" dirty="0">
                <a:solidFill>
                  <a:schemeClr val="accent1">
                    <a:lumMod val="75000"/>
                  </a:schemeClr>
                </a:solidFill>
              </a:rPr>
              <a:t>Line #3: Simile (“Like a glimmering, shining star”)</a:t>
            </a:r>
          </a:p>
          <a:p>
            <a:pPr marL="0" indent="0" defTabSz="303783">
              <a:spcBef>
                <a:spcPts val="0"/>
              </a:spcBef>
              <a:buSzTx/>
              <a:buNone/>
              <a:defRPr sz="1975"/>
            </a:pPr>
            <a:r>
              <a:rPr sz="1950" dirty="0">
                <a:solidFill>
                  <a:schemeClr val="accent1">
                    <a:lumMod val="75000"/>
                  </a:schemeClr>
                </a:solidFill>
              </a:rPr>
              <a:t>Line#4: Give the work a different one word title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7" name="pasted-image.png"/>
          <p:cNvPicPr>
            <a:picLocks noChangeAspect="1"/>
          </p:cNvPicPr>
          <p:nvPr/>
        </p:nvPicPr>
        <p:blipFill>
          <a:blip r:embed="rId2"/>
          <a:stretch>
            <a:fillRect/>
          </a:stretch>
        </p:blipFill>
        <p:spPr>
          <a:xfrm>
            <a:off x="2159000" y="2432050"/>
            <a:ext cx="8686800" cy="4889500"/>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9" name="pasted-image.png"/>
          <p:cNvPicPr>
            <a:picLocks noChangeAspect="1"/>
          </p:cNvPicPr>
          <p:nvPr/>
        </p:nvPicPr>
        <p:blipFill>
          <a:blip r:embed="rId2"/>
          <a:stretch>
            <a:fillRect/>
          </a:stretch>
        </p:blipFill>
        <p:spPr>
          <a:xfrm>
            <a:off x="3841750" y="1066800"/>
            <a:ext cx="5321300" cy="76200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1" name="pasted-image.png"/>
          <p:cNvPicPr>
            <a:picLocks noChangeAspect="1"/>
          </p:cNvPicPr>
          <p:nvPr/>
        </p:nvPicPr>
        <p:blipFill>
          <a:blip r:embed="rId2"/>
          <a:stretch>
            <a:fillRect/>
          </a:stretch>
        </p:blipFill>
        <p:spPr>
          <a:xfrm>
            <a:off x="3549650" y="1066800"/>
            <a:ext cx="5905500" cy="762000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 name="Shape 133"/>
          <p:cNvSpPr>
            <a:spLocks noGrp="1"/>
          </p:cNvSpPr>
          <p:nvPr>
            <p:ph type="title"/>
          </p:nvPr>
        </p:nvSpPr>
        <p:spPr>
          <a:xfrm>
            <a:off x="952500" y="871711"/>
            <a:ext cx="11099800" cy="8010178"/>
          </a:xfrm>
          <a:prstGeom prst="rect">
            <a:avLst/>
          </a:prstGeom>
        </p:spPr>
        <p:txBody>
          <a:bodyPr/>
          <a:lstStyle/>
          <a:p>
            <a:pPr algn="l">
              <a:defRPr sz="7500"/>
            </a:pPr>
            <a:r>
              <a:rPr dirty="0">
                <a:solidFill>
                  <a:schemeClr val="accent1">
                    <a:lumMod val="75000"/>
                  </a:schemeClr>
                </a:solidFill>
              </a:rPr>
              <a:t>Object Labels</a:t>
            </a:r>
            <a:endParaRPr lang="en-US" dirty="0">
              <a:solidFill>
                <a:schemeClr val="accent1">
                  <a:lumMod val="75000"/>
                </a:schemeClr>
              </a:solidFill>
            </a:endParaRPr>
          </a:p>
          <a:p>
            <a:pPr algn="l">
              <a:defRPr sz="2500"/>
            </a:pPr>
            <a:endParaRPr dirty="0">
              <a:solidFill>
                <a:schemeClr val="accent1">
                  <a:lumMod val="75000"/>
                </a:schemeClr>
              </a:solidFill>
            </a:endParaRPr>
          </a:p>
          <a:p>
            <a:pPr algn="l">
              <a:defRPr sz="2500"/>
            </a:pPr>
            <a:endParaRPr dirty="0">
              <a:solidFill>
                <a:schemeClr val="accent1">
                  <a:lumMod val="75000"/>
                </a:schemeClr>
              </a:solidFill>
            </a:endParaRPr>
          </a:p>
          <a:p>
            <a:pPr algn="l">
              <a:defRPr sz="2500"/>
            </a:pPr>
            <a:r>
              <a:rPr dirty="0">
                <a:solidFill>
                  <a:schemeClr val="accent1">
                    <a:lumMod val="75000"/>
                  </a:schemeClr>
                </a:solidFill>
              </a:rPr>
              <a:t>Christopher White</a:t>
            </a:r>
          </a:p>
          <a:p>
            <a:pPr algn="l">
              <a:defRPr sz="2500"/>
            </a:pPr>
            <a:r>
              <a:rPr i="1" dirty="0">
                <a:solidFill>
                  <a:schemeClr val="accent1">
                    <a:lumMod val="75000"/>
                  </a:schemeClr>
                </a:solidFill>
              </a:rPr>
              <a:t>Huxley’s Guide to Switzerland</a:t>
            </a:r>
            <a:r>
              <a:rPr dirty="0">
                <a:solidFill>
                  <a:schemeClr val="accent1">
                    <a:lumMod val="75000"/>
                  </a:schemeClr>
                </a:solidFill>
              </a:rPr>
              <a:t>, 2011</a:t>
            </a:r>
          </a:p>
          <a:p>
            <a:pPr algn="l">
              <a:defRPr sz="2500"/>
            </a:pPr>
            <a:r>
              <a:rPr dirty="0">
                <a:solidFill>
                  <a:schemeClr val="accent1">
                    <a:lumMod val="75000"/>
                  </a:schemeClr>
                </a:solidFill>
              </a:rPr>
              <a:t>acrylic on canvas</a:t>
            </a:r>
          </a:p>
          <a:p>
            <a:pPr algn="l">
              <a:defRPr sz="2500"/>
            </a:pPr>
            <a:r>
              <a:rPr dirty="0">
                <a:solidFill>
                  <a:schemeClr val="accent1">
                    <a:lumMod val="75000"/>
                  </a:schemeClr>
                </a:solidFill>
              </a:rPr>
              <a:t>36.5 x 27.5 inches</a:t>
            </a:r>
          </a:p>
          <a:p>
            <a:pPr algn="l">
              <a:defRPr sz="2500"/>
            </a:pPr>
            <a:r>
              <a:rPr dirty="0">
                <a:solidFill>
                  <a:schemeClr val="accent1">
                    <a:lumMod val="75000"/>
                  </a:schemeClr>
                </a:solidFill>
              </a:rPr>
              <a:t>Courtesy of Edelman Arts</a:t>
            </a:r>
          </a:p>
          <a:p>
            <a:pPr algn="l">
              <a:defRPr sz="2500"/>
            </a:pPr>
            <a:endParaRPr dirty="0">
              <a:solidFill>
                <a:schemeClr val="accent1">
                  <a:lumMod val="75000"/>
                </a:schemeClr>
              </a:solidFill>
            </a:endParaRPr>
          </a:p>
          <a:p>
            <a:pPr algn="l">
              <a:defRPr sz="2500"/>
            </a:pPr>
            <a:r>
              <a:rPr dirty="0">
                <a:solidFill>
                  <a:schemeClr val="accent1">
                    <a:lumMod val="75000"/>
                  </a:schemeClr>
                </a:solidFill>
              </a:rPr>
              <a:t>Antonio Santin</a:t>
            </a:r>
          </a:p>
          <a:p>
            <a:pPr algn="l">
              <a:defRPr sz="2500"/>
            </a:pPr>
            <a:r>
              <a:rPr i="1" dirty="0">
                <a:solidFill>
                  <a:schemeClr val="accent1">
                    <a:lumMod val="75000"/>
                  </a:schemeClr>
                </a:solidFill>
              </a:rPr>
              <a:t>Toast to Ashes,</a:t>
            </a:r>
            <a:r>
              <a:rPr dirty="0">
                <a:solidFill>
                  <a:schemeClr val="accent1">
                    <a:lumMod val="75000"/>
                  </a:schemeClr>
                </a:solidFill>
              </a:rPr>
              <a:t> 2020</a:t>
            </a:r>
          </a:p>
          <a:p>
            <a:pPr algn="l">
              <a:defRPr sz="2500"/>
            </a:pPr>
            <a:r>
              <a:rPr dirty="0">
                <a:solidFill>
                  <a:schemeClr val="accent1">
                    <a:lumMod val="75000"/>
                  </a:schemeClr>
                </a:solidFill>
              </a:rPr>
              <a:t>215 x 150 cm</a:t>
            </a:r>
          </a:p>
          <a:p>
            <a:pPr algn="l">
              <a:defRPr sz="2500"/>
            </a:pPr>
            <a:r>
              <a:rPr dirty="0">
                <a:solidFill>
                  <a:schemeClr val="accent1">
                    <a:lumMod val="75000"/>
                  </a:schemeClr>
                </a:solidFill>
              </a:rPr>
              <a:t>Courtesy of Marc Straus, New York</a:t>
            </a:r>
          </a:p>
          <a:p>
            <a:pPr algn="l">
              <a:defRPr sz="2500"/>
            </a:pPr>
            <a:endParaRPr dirty="0">
              <a:solidFill>
                <a:schemeClr val="accent1">
                  <a:lumMod val="75000"/>
                </a:schemeClr>
              </a:solidFill>
            </a:endParaRPr>
          </a:p>
          <a:p>
            <a:pPr algn="l">
              <a:defRPr sz="2500"/>
            </a:pPr>
            <a:r>
              <a:rPr dirty="0">
                <a:solidFill>
                  <a:schemeClr val="accent1">
                    <a:lumMod val="75000"/>
                  </a:schemeClr>
                </a:solidFill>
              </a:rPr>
              <a:t>Andrew </a:t>
            </a:r>
            <a:r>
              <a:rPr dirty="0" err="1">
                <a:solidFill>
                  <a:schemeClr val="accent1">
                    <a:lumMod val="75000"/>
                  </a:schemeClr>
                </a:solidFill>
              </a:rPr>
              <a:t>Sendor</a:t>
            </a:r>
            <a:endParaRPr>
              <a:solidFill>
                <a:schemeClr val="accent1">
                  <a:lumMod val="75000"/>
                </a:schemeClr>
              </a:solidFill>
            </a:endParaRPr>
          </a:p>
          <a:p>
            <a:pPr algn="l">
              <a:defRPr sz="2500"/>
            </a:pPr>
            <a:r>
              <a:rPr i="1" dirty="0">
                <a:solidFill>
                  <a:schemeClr val="accent1">
                    <a:lumMod val="75000"/>
                  </a:schemeClr>
                </a:solidFill>
              </a:rPr>
              <a:t>Saturday’s hallucinations on December 2</a:t>
            </a:r>
            <a:r>
              <a:rPr lang="en-US" dirty="0">
                <a:solidFill>
                  <a:schemeClr val="accent1">
                    <a:lumMod val="75000"/>
                  </a:schemeClr>
                </a:solidFill>
              </a:rPr>
              <a:t>, 2018,  46 x 39 x 2 inches</a:t>
            </a:r>
            <a:endParaRPr dirty="0">
              <a:solidFill>
                <a:schemeClr val="accent1">
                  <a:lumMod val="75000"/>
                </a:schemeClr>
              </a:solidFill>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Custom</PresentationFormat>
  <Paragraphs>44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Helvetica Light</vt:lpstr>
      <vt:lpstr>Helvetica Neue</vt:lpstr>
      <vt:lpstr>Black</vt:lpstr>
      <vt:lpstr>Nassau County Museum of Art blue.</vt:lpstr>
      <vt:lpstr>blue. storytelling</vt:lpstr>
      <vt:lpstr>PowerPoint Presentation</vt:lpstr>
      <vt:lpstr>PowerPoint Presentation</vt:lpstr>
      <vt:lpstr>PowerPoint Presentation</vt:lpstr>
      <vt:lpstr>PowerPoint Presentation</vt:lpstr>
      <vt:lpstr>Object Labels   Christopher White Huxley’s Guide to Switzerland, 2011 acrylic on canvas 36.5 x 27.5 inches Courtesy of Edelman Arts  Antonio Santin Toast to Ashes, 2020 215 x 150 cm Courtesy of Marc Straus, New York  Andrew Sendor Saturday’s hallucinations on December 2, 2018,  46 x 39 x 2 inches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Nassau County Museum blue.</dc:title>
  <cp:lastModifiedBy>Reem SH</cp:lastModifiedBy>
  <cp:revision>26</cp:revision>
  <dcterms:modified xsi:type="dcterms:W3CDTF">2020-04-03T21:10:11Z</dcterms:modified>
</cp:coreProperties>
</file>